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08" r:id="rId4"/>
    <p:sldId id="398" r:id="rId5"/>
    <p:sldId id="399" r:id="rId6"/>
    <p:sldId id="343" r:id="rId7"/>
    <p:sldId id="393" r:id="rId8"/>
    <p:sldId id="401" r:id="rId9"/>
    <p:sldId id="400" r:id="rId10"/>
    <p:sldId id="395" r:id="rId11"/>
    <p:sldId id="397" r:id="rId12"/>
    <p:sldId id="403" r:id="rId13"/>
    <p:sldId id="404" r:id="rId14"/>
    <p:sldId id="396" r:id="rId15"/>
    <p:sldId id="406" r:id="rId16"/>
    <p:sldId id="407" r:id="rId17"/>
    <p:sldId id="402" r:id="rId18"/>
    <p:sldId id="405" r:id="rId19"/>
    <p:sldId id="408" r:id="rId20"/>
    <p:sldId id="409" r:id="rId21"/>
    <p:sldId id="410" r:id="rId22"/>
    <p:sldId id="411" r:id="rId23"/>
    <p:sldId id="388" r:id="rId24"/>
    <p:sldId id="416" r:id="rId25"/>
    <p:sldId id="338" r:id="rId26"/>
    <p:sldId id="418" r:id="rId27"/>
    <p:sldId id="426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13" r:id="rId36"/>
    <p:sldId id="422" r:id="rId37"/>
    <p:sldId id="435" r:id="rId38"/>
    <p:sldId id="436" r:id="rId39"/>
    <p:sldId id="441" r:id="rId40"/>
    <p:sldId id="439" r:id="rId41"/>
    <p:sldId id="477" r:id="rId42"/>
    <p:sldId id="444" r:id="rId43"/>
    <p:sldId id="466" r:id="rId44"/>
    <p:sldId id="448" r:id="rId45"/>
    <p:sldId id="438" r:id="rId46"/>
    <p:sldId id="443" r:id="rId47"/>
    <p:sldId id="414" r:id="rId48"/>
    <p:sldId id="423" r:id="rId49"/>
    <p:sldId id="445" r:id="rId50"/>
    <p:sldId id="446" r:id="rId51"/>
    <p:sldId id="447" r:id="rId52"/>
    <p:sldId id="389" r:id="rId53"/>
    <p:sldId id="415" r:id="rId54"/>
    <p:sldId id="453" r:id="rId55"/>
    <p:sldId id="452" r:id="rId56"/>
    <p:sldId id="449" r:id="rId57"/>
    <p:sldId id="451" r:id="rId58"/>
    <p:sldId id="450" r:id="rId59"/>
    <p:sldId id="467" r:id="rId60"/>
    <p:sldId id="468" r:id="rId61"/>
    <p:sldId id="469" r:id="rId62"/>
    <p:sldId id="473" r:id="rId63"/>
    <p:sldId id="471" r:id="rId64"/>
    <p:sldId id="470" r:id="rId65"/>
    <p:sldId id="474" r:id="rId66"/>
    <p:sldId id="476" r:id="rId67"/>
    <p:sldId id="475" r:id="rId68"/>
    <p:sldId id="472" r:id="rId69"/>
    <p:sldId id="390" r:id="rId70"/>
    <p:sldId id="454" r:id="rId71"/>
    <p:sldId id="455" r:id="rId72"/>
    <p:sldId id="456" r:id="rId73"/>
    <p:sldId id="457" r:id="rId74"/>
    <p:sldId id="459" r:id="rId75"/>
    <p:sldId id="460" r:id="rId76"/>
    <p:sldId id="461" r:id="rId77"/>
    <p:sldId id="462" r:id="rId78"/>
    <p:sldId id="464" r:id="rId79"/>
    <p:sldId id="463" r:id="rId80"/>
    <p:sldId id="4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308"/>
            <p14:sldId id="398"/>
            <p14:sldId id="399"/>
            <p14:sldId id="343"/>
            <p14:sldId id="393"/>
            <p14:sldId id="401"/>
            <p14:sldId id="400"/>
            <p14:sldId id="395"/>
            <p14:sldId id="397"/>
            <p14:sldId id="403"/>
            <p14:sldId id="404"/>
            <p14:sldId id="396"/>
            <p14:sldId id="406"/>
            <p14:sldId id="407"/>
            <p14:sldId id="402"/>
            <p14:sldId id="405"/>
            <p14:sldId id="408"/>
            <p14:sldId id="409"/>
            <p14:sldId id="410"/>
            <p14:sldId id="411"/>
            <p14:sldId id="388"/>
            <p14:sldId id="416"/>
            <p14:sldId id="338"/>
            <p14:sldId id="418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13"/>
            <p14:sldId id="422"/>
            <p14:sldId id="435"/>
            <p14:sldId id="436"/>
            <p14:sldId id="441"/>
            <p14:sldId id="439"/>
            <p14:sldId id="477"/>
            <p14:sldId id="444"/>
            <p14:sldId id="466"/>
            <p14:sldId id="448"/>
            <p14:sldId id="438"/>
            <p14:sldId id="443"/>
            <p14:sldId id="414"/>
            <p14:sldId id="423"/>
            <p14:sldId id="445"/>
            <p14:sldId id="446"/>
            <p14:sldId id="447"/>
            <p14:sldId id="389"/>
            <p14:sldId id="415"/>
            <p14:sldId id="453"/>
            <p14:sldId id="452"/>
            <p14:sldId id="449"/>
            <p14:sldId id="451"/>
            <p14:sldId id="450"/>
            <p14:sldId id="467"/>
            <p14:sldId id="468"/>
            <p14:sldId id="469"/>
            <p14:sldId id="473"/>
            <p14:sldId id="471"/>
            <p14:sldId id="470"/>
            <p14:sldId id="474"/>
            <p14:sldId id="476"/>
            <p14:sldId id="475"/>
            <p14:sldId id="472"/>
            <p14:sldId id="390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4"/>
            <p14:sldId id="463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ct@jeffchen.org" initials="c" lastIdx="1" clrIdx="0">
    <p:extLst/>
  </p:cmAuthor>
  <p:cmAuthor id="2" name="contact@jeffchen.org" initials="c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77838"/>
  </p:normalViewPr>
  <p:slideViewPr>
    <p:cSldViewPr snapToGrid="0" snapToObjects="1">
      <p:cViewPr>
        <p:scale>
          <a:sx n="64" d="100"/>
          <a:sy n="64" d="100"/>
        </p:scale>
        <p:origin x="5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commentAuthors" Target="commentAuthors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1T16:29:41.142" idx="1">
    <p:pos x="10" y="10"/>
    <p:text>Needs to be finished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9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2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SNAP is one</a:t>
            </a:r>
            <a:r>
              <a:rPr lang="en-US" baseline="0" dirty="0" smtClean="0"/>
              <a:t> of the most used safety net programs in the US, designed to provide Americans with the means to afford sustenance among those who cannot afford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8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9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8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6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0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3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4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7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3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6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7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3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84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4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2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8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5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3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32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51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24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0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8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57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29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1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19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25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3789774"/>
            <a:ext cx="890291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3</a:t>
            </a:r>
            <a:r>
              <a:rPr lang="en-US" sz="3600" b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Control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Structures,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and Etiquette 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2018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70" y="2701261"/>
            <a:ext cx="10782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Imagine if you had to figure that out manually for </a:t>
            </a:r>
            <a:r>
              <a:rPr lang="en-US" sz="4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every applicant?!</a:t>
            </a:r>
            <a:endParaRPr lang="en-US" sz="4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81463" y="203782"/>
            <a:ext cx="390568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Screening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rocess.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decision tree, excluding employment requirement. </a:t>
            </a:r>
          </a:p>
          <a:p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19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86907" y="3543136"/>
            <a:ext cx="3293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Each decision point or “node” involves an argument that needs to </a:t>
            </a:r>
            <a:r>
              <a:rPr lang="en-US" sz="2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evaluated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7" name="Straight Arrow Connector 6"/>
          <p:cNvCxnSpPr>
            <a:stCxn id="198" idx="3"/>
            <a:endCxn id="34" idx="1"/>
          </p:cNvCxnSpPr>
          <p:nvPr/>
        </p:nvCxnSpPr>
        <p:spPr>
          <a:xfrm>
            <a:off x="4079976" y="4451077"/>
            <a:ext cx="3009745" cy="44192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5632" y="1510268"/>
            <a:ext cx="1059783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Function. Pass gross income test (Pseudo code)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55632" y="355423"/>
            <a:ext cx="11180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procedures associated with the node can be codified into a series of pre-specified actions that converts an input into an output, or a </a:t>
            </a:r>
            <a:r>
              <a:rPr lang="en-US" sz="28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</a:t>
            </a:r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5632" y="1910378"/>
            <a:ext cx="1059783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TABLES ref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 TRUE or FALSE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&lt;= 8,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 a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8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b = +347 x 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– 8)</a:t>
            </a:r>
          </a:p>
          <a:p>
            <a:pPr marL="57150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1844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313" y="2091919"/>
            <a:ext cx="1078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to do to screen a list of households?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313" y="3113242"/>
            <a:ext cx="763636" cy="1464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949" y="3149437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585" y="3113242"/>
            <a:ext cx="763636" cy="1464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221" y="3149437"/>
            <a:ext cx="696503" cy="14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5857" y="3113242"/>
            <a:ext cx="763636" cy="146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9493" y="3149437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71282" y="3113242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4918" y="3149437"/>
            <a:ext cx="696503" cy="1439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554" y="3135650"/>
            <a:ext cx="763636" cy="1464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190" y="3171845"/>
            <a:ext cx="696503" cy="1439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93" y="3113242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2329" y="3149437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Identify the minimum parameters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1685" y="4051187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Elderly family member?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1686" y="3225679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Income,  Gross Income, Family Size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2422" y="4897174"/>
            <a:ext cx="690782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Employment status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0459" y="2335610"/>
            <a:ext cx="68805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Welfare = List of other program participation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1685" y="1549002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= Amount in bank account, etc. 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discrete functions that handle each node if it requires any data manipulation.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485" y="4628703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486" y="3803195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222" y="5474690"/>
            <a:ext cx="48390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3259" y="2913126"/>
            <a:ext cx="481996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485" y="2126518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</p:spTree>
    <p:extLst>
      <p:ext uri="{BB962C8B-B14F-4D97-AF65-F5344CB8AC3E}">
        <p14:creationId xmlns:p14="http://schemas.microsoft.com/office/powerpoint/2010/main" val="12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a master function that uses the short well-defined, discrete functions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344" y="3724718"/>
            <a:ext cx="520137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 resources 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resource.limit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print("ineligible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 else if(TANF | SSI){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344" y="3324608"/>
            <a:ext cx="520137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9665" y="4645430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7479666" y="3819922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0401" y="5491417"/>
            <a:ext cx="312416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88438" y="2929853"/>
            <a:ext cx="311182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9665" y="2143245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  <p:cxnSp>
        <p:nvCxnSpPr>
          <p:cNvPr id="4" name="Elbow Connector 3"/>
          <p:cNvCxnSpPr>
            <a:stCxn id="11" idx="1"/>
            <a:endCxn id="5" idx="3"/>
          </p:cNvCxnSpPr>
          <p:nvPr/>
        </p:nvCxnSpPr>
        <p:spPr>
          <a:xfrm rot="10800000" flipV="1">
            <a:off x="5959721" y="2312522"/>
            <a:ext cx="1519945" cy="20739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1"/>
            <a:endCxn id="5" idx="3"/>
          </p:cNvCxnSpPr>
          <p:nvPr/>
        </p:nvCxnSpPr>
        <p:spPr>
          <a:xfrm rot="10800000" flipV="1">
            <a:off x="5959720" y="3099130"/>
            <a:ext cx="1528718" cy="128730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5" idx="3"/>
          </p:cNvCxnSpPr>
          <p:nvPr/>
        </p:nvCxnSpPr>
        <p:spPr>
          <a:xfrm rot="10800000" flipV="1">
            <a:off x="5959720" y="3989198"/>
            <a:ext cx="1519946" cy="397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5" idx="3"/>
          </p:cNvCxnSpPr>
          <p:nvPr/>
        </p:nvCxnSpPr>
        <p:spPr>
          <a:xfrm rot="10800000">
            <a:off x="5959721" y="4386439"/>
            <a:ext cx="1519945" cy="4282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5" idx="3"/>
          </p:cNvCxnSpPr>
          <p:nvPr/>
        </p:nvCxnSpPr>
        <p:spPr>
          <a:xfrm rot="10800000">
            <a:off x="5959721" y="4386438"/>
            <a:ext cx="1520681" cy="12742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990" y="4487883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135119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48773" y="568352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8126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08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90360" y="567495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55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844905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719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653996" y="568352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6071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3669917" y="3781487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18731" y="4105819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7491" y="571079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544401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44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965" y="1626326"/>
            <a:ext cx="9843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set of code that analyzes input variables and controls the direction in which the code will flow.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all data should be treated the same. At times the idiosyncrasies dictate what actions should be taken.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 operate on individual instances – “one at a time”</a:t>
            </a: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18" name="Elbow Connector 17"/>
          <p:cNvCxnSpPr>
            <a:stCxn id="19" idx="2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" idx="2"/>
            <a:endCxn id="48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6" name="Elbow Connector 25"/>
          <p:cNvCxnSpPr>
            <a:stCxn id="23" idx="2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28" name="Oval 2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9" name="Elbow Connector 28"/>
          <p:cNvCxnSpPr>
            <a:stCxn id="48" idx="2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8" idx="2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6" name="Elbow Connector 35"/>
          <p:cNvCxnSpPr>
            <a:endCxn id="23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41" name="Oval 40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3551" y="1926533"/>
            <a:ext cx="3905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record moves through a series of logical arguments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8" name="Elbow Connector 47"/>
          <p:cNvCxnSpPr>
            <a:stCxn id="23" idx="2"/>
            <a:endCxn id="19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One of the core control structures that evaluates a logical argument, then directs the ‘flow’ of the code.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most basic formulation evaluates an argument. If true, then executes specific code.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808" y="4483908"/>
            <a:ext cx="556414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#do whatever is in here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1199" y="5084072"/>
            <a:ext cx="1515031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something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8404" y="4117816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8422401" y="4070703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9839678" y="4038844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49686" y="44824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9075554" y="450243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24010" y="5077313"/>
            <a:ext cx="1368487" cy="82230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"round"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if(earth == "round"){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circumference is 24,901 miles!")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adds an additional action for when the evaluated argument is FALSE.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791562" y="4325846"/>
            <a:ext cx="1047205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6835" y="3353582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700832" y="3306469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9118109" y="3274610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8117" y="371821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353985" y="3738205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611837" y="4351929"/>
            <a:ext cx="1075044" cy="822305"/>
          </a:xfrm>
          <a:prstGeom prst="ellipse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170" y="2129761"/>
            <a:ext cx="10782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Oh, SNAP!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(Supplemental Nutrition Assistance Program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“Food Stamps”)</a:t>
            </a:r>
            <a:endParaRPr lang="en-US" sz="8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7176187" y="604118"/>
            <a:ext cx="107823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4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457" y="4684306"/>
            <a:ext cx="954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https://</a:t>
            </a:r>
            <a:r>
              <a:rPr lang="en-US" sz="28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www.fns.usda.gov</a:t>
            </a:r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/snap/eligibility</a:t>
            </a:r>
          </a:p>
        </p:txBody>
      </p:sp>
    </p:spTree>
    <p:extLst>
      <p:ext uri="{BB962C8B-B14F-4D97-AF65-F5344CB8AC3E}">
        <p14:creationId xmlns:p14="http://schemas.microsoft.com/office/powerpoint/2010/main" val="2116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"cubed"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print("Check again, buddy.")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can be greatly expanded to handle more complex scenarios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([another statement]){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3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256674" y="3811110"/>
            <a:ext cx="1515031" cy="476071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3879" y="28448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297876" y="2797741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8715153" y="2765882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25161" y="32094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951029" y="32294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89477" y="4763252"/>
            <a:ext cx="1525973" cy="476071"/>
          </a:xfrm>
          <a:prstGeom prst="ellipse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36682" y="37791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 2</a:t>
            </a:r>
          </a:p>
        </p:txBody>
      </p:sp>
      <p:cxnSp>
        <p:nvCxnSpPr>
          <p:cNvPr id="19" name="Elbow Connector 18"/>
          <p:cNvCxnSpPr>
            <a:stCxn id="18" idx="2"/>
            <a:endCxn id="17" idx="0"/>
          </p:cNvCxnSpPr>
          <p:nvPr/>
        </p:nvCxnSpPr>
        <p:spPr>
          <a:xfrm rot="5400000">
            <a:off x="8868675" y="3801497"/>
            <a:ext cx="645544" cy="127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10216684" y="3731454"/>
            <a:ext cx="676269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57964" y="41437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9483832" y="41637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86765" y="4793977"/>
            <a:ext cx="158488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3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"ball"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"sphere"){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Indeed, the 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if(earth ==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"ball"){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There’s a better word for that. 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Nope.")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1958" y="947688"/>
            <a:ext cx="5387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if-else code to print the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values in red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Nested if-else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1958" y="242292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5</a:t>
            </a:r>
          </a:p>
        </p:txBody>
      </p:sp>
      <p:cxnSp>
        <p:nvCxnSpPr>
          <p:cNvPr id="12" name="Elbow Connector 11"/>
          <p:cNvCxnSpPr>
            <a:stCxn id="11" idx="2"/>
            <a:endCxn id="28" idx="0"/>
          </p:cNvCxnSpPr>
          <p:nvPr/>
        </p:nvCxnSpPr>
        <p:spPr>
          <a:xfrm rot="5400000">
            <a:off x="4925994" y="2184222"/>
            <a:ext cx="630345" cy="178486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18" idx="0"/>
          </p:cNvCxnSpPr>
          <p:nvPr/>
        </p:nvCxnSpPr>
        <p:spPr>
          <a:xfrm rot="16200000" flipH="1">
            <a:off x="6588104" y="2306974"/>
            <a:ext cx="612367" cy="15213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44412" y="279348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5819807" y="278219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3338" y="3373848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0</a:t>
            </a:r>
          </a:p>
        </p:txBody>
      </p:sp>
      <p:cxnSp>
        <p:nvCxnSpPr>
          <p:cNvPr id="19" name="Elbow Connector 18"/>
          <p:cNvCxnSpPr>
            <a:stCxn id="18" idx="2"/>
            <a:endCxn id="64" idx="0"/>
          </p:cNvCxnSpPr>
          <p:nvPr/>
        </p:nvCxnSpPr>
        <p:spPr>
          <a:xfrm rot="5400000">
            <a:off x="6930824" y="3670153"/>
            <a:ext cx="681905" cy="7664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7828142" y="3539236"/>
            <a:ext cx="663155" cy="1009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62197" y="3755796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7668286" y="3761927"/>
            <a:ext cx="906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82633" y="4375557"/>
            <a:ext cx="1963657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0 &lt;= x &lt;= 5 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095" y="3391826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</a:p>
        </p:txBody>
      </p:sp>
      <p:cxnSp>
        <p:nvCxnSpPr>
          <p:cNvPr id="29" name="Elbow Connector 28"/>
          <p:cNvCxnSpPr>
            <a:stCxn id="28" idx="2"/>
            <a:endCxn id="40" idx="0"/>
          </p:cNvCxnSpPr>
          <p:nvPr/>
        </p:nvCxnSpPr>
        <p:spPr>
          <a:xfrm rot="5400000">
            <a:off x="3364558" y="3567398"/>
            <a:ext cx="821194" cy="11471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33" idx="0"/>
          </p:cNvCxnSpPr>
          <p:nvPr/>
        </p:nvCxnSpPr>
        <p:spPr>
          <a:xfrm rot="16200000" flipH="1">
            <a:off x="4391371" y="3687743"/>
            <a:ext cx="807158" cy="8924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57942" y="377869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4359291" y="3778690"/>
            <a:ext cx="77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48734" y="4537538"/>
            <a:ext cx="1784863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 &lt; x &lt;=10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73377" y="4551574"/>
            <a:ext cx="145639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>
            <a:stCxn id="64" idx="2"/>
            <a:endCxn id="51" idx="0"/>
          </p:cNvCxnSpPr>
          <p:nvPr/>
        </p:nvCxnSpPr>
        <p:spPr>
          <a:xfrm rot="5400000">
            <a:off x="6046756" y="4721034"/>
            <a:ext cx="829993" cy="8536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4" idx="2"/>
            <a:endCxn id="50" idx="0"/>
          </p:cNvCxnSpPr>
          <p:nvPr/>
        </p:nvCxnSpPr>
        <p:spPr>
          <a:xfrm rot="16200000" flipH="1">
            <a:off x="6933261" y="4688174"/>
            <a:ext cx="829993" cy="919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261" y="4870378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540137" y="4893522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5236" y="5562854"/>
            <a:ext cx="204540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-10 &lt;= x &lt; 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4412" y="5562854"/>
            <a:ext cx="118103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36936" y="439430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-10</a:t>
            </a:r>
          </a:p>
        </p:txBody>
      </p:sp>
    </p:spTree>
    <p:extLst>
      <p:ext uri="{BB962C8B-B14F-4D97-AF65-F5344CB8AC3E}">
        <p14:creationId xmlns:p14="http://schemas.microsoft.com/office/powerpoint/2010/main" val="1603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387567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048" y="1962894"/>
            <a:ext cx="1067562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5){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&gt; 10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5 &lt; x &lt;= 10")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0 ){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- 10){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&lt; -10")} 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485900" lvl="2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print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-10 &lt;= x &lt;= 0")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 &lt;= x &lt;= 5")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93010" y="2171484"/>
            <a:ext cx="196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Apply to all 12 people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4884" y="454880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5393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1462" y="1988714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192554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U-Turn Arrow 53"/>
          <p:cNvSpPr/>
          <p:nvPr/>
        </p:nvSpPr>
        <p:spPr>
          <a:xfrm>
            <a:off x="3433717" y="2739626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U-Turn Arrow 54"/>
          <p:cNvSpPr/>
          <p:nvPr/>
        </p:nvSpPr>
        <p:spPr>
          <a:xfrm>
            <a:off x="4947643" y="270343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/>
          <p:cNvSpPr/>
          <p:nvPr/>
        </p:nvSpPr>
        <p:spPr>
          <a:xfrm flipV="1">
            <a:off x="1171310" y="4754069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U-Turn Arrow 57"/>
          <p:cNvSpPr/>
          <p:nvPr/>
        </p:nvSpPr>
        <p:spPr>
          <a:xfrm flipV="1">
            <a:off x="2631449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-Turn Arrow 58"/>
          <p:cNvSpPr/>
          <p:nvPr/>
        </p:nvSpPr>
        <p:spPr>
          <a:xfrm flipV="1">
            <a:off x="4158721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 flipV="1">
            <a:off x="5685993" y="4763416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U-Turn Arrow 64"/>
          <p:cNvSpPr/>
          <p:nvPr/>
        </p:nvSpPr>
        <p:spPr>
          <a:xfrm>
            <a:off x="645399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U-Turn Arrow 65"/>
          <p:cNvSpPr/>
          <p:nvPr/>
        </p:nvSpPr>
        <p:spPr>
          <a:xfrm flipV="1">
            <a:off x="7192342" y="4815477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/>
          <p:cNvSpPr/>
          <p:nvPr/>
        </p:nvSpPr>
        <p:spPr>
          <a:xfrm>
            <a:off x="7960341" y="268358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/>
          <p:cNvSpPr/>
          <p:nvPr/>
        </p:nvSpPr>
        <p:spPr>
          <a:xfrm flipV="1">
            <a:off x="8698691" y="4743570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76279" y="2659989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279" y="3706750"/>
            <a:ext cx="8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1          2          3          4          5          6          7         8          9         10        11       12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10017007" y="3583008"/>
            <a:ext cx="498402" cy="71669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10744439" y="35192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3064" y="357163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13664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given range of values, for-loops will iterate through each value in the range. In each iteration, the index variable “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 is replaced with the next sequential  value in the range.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300125" y="763840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17" y="4288499"/>
            <a:ext cx="361001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5436" y="4288499"/>
            <a:ext cx="51857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CA",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VA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Under the hood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4459" y="3831057"/>
            <a:ext cx="3342741" cy="1201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0186" y="1986892"/>
            <a:ext cx="4061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</a:t>
            </a:r>
            <a:r>
              <a:rPr lang="en-US" sz="24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is the “index”. When initiated, the first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1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then after print(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is run, the next value will be 2.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7200" y="1986892"/>
            <a:ext cx="3648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loop will iterate through all numbers from 1 through 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57735" y="4545044"/>
            <a:ext cx="406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print statement will execute whenever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changed.</a:t>
            </a:r>
          </a:p>
        </p:txBody>
      </p:sp>
      <p:cxnSp>
        <p:nvCxnSpPr>
          <p:cNvPr id="4" name="Straight Arrow Connector 3"/>
          <p:cNvCxnSpPr>
            <a:stCxn id="10" idx="2"/>
          </p:cNvCxnSpPr>
          <p:nvPr/>
        </p:nvCxnSpPr>
        <p:spPr>
          <a:xfrm>
            <a:off x="3341143" y="3556552"/>
            <a:ext cx="1497557" cy="27450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324418" y="2587057"/>
            <a:ext cx="1032782" cy="13159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 flipV="1">
            <a:off x="6045416" y="4503200"/>
            <a:ext cx="1612319" cy="642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Loop the loop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4136" y="3534060"/>
            <a:ext cx="4630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#Nested loops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10:1){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print(paste(j,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964400"/>
            <a:ext cx="9586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there are multiple dimensions that need to be looped? Nested loops allow for more complex operations.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31429" y="3590628"/>
            <a:ext cx="501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Notice the change in the indices.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2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8640" y="997768"/>
            <a:ext cx="1011915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 Department of Agriculture (USDA) program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Original ‘Food Stamps Program’ established in 1939 and has evolved ever since. Peak participation at one time was 4 million.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Now mostly ‘Electronic Benefits Transfer’ (EBT)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FY2016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Benefits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cost = $70.9 billion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 base = 44.2 million Americans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595021"/>
            <a:ext cx="9586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For-loops are often used to compute and transform data into new results for each record of a dataset.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placeholder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then append.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data needs to be stored. Thus, often times, a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”placeholder”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object needs to be created before entering into the loop. Then values are added to that object.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placeholder,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then overwrite. 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Similar to above, create a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placeholder object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but specifying the dimensions of the object, then rewrite individual cells. This is useful for large datasets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800" i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(Preferred for R)</a:t>
            </a:r>
            <a:endParaRPr lang="en-US" sz="2800" i="1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835184"/>
            <a:ext cx="95864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b="1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Best </a:t>
            </a:r>
            <a:r>
              <a:rPr lang="en-US" sz="3200" b="1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practice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Loops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 with initializing new placeholder objects to full length before the 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rather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than increasing the object size within the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loop.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716735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802" y="1845980"/>
            <a:ext cx="499192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# Dummy --&gt; append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add data to empty vector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c()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x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&lt;- c(x,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8671" y="1853813"/>
            <a:ext cx="6025243" cy="4401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# Full Placeholder, then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overwrite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#set matrix size,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over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x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&lt;- matrix(NA,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byrow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T)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#Loop through, replacing items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1:nrow(x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for(j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 1:ncol(x)){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x[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print(paste(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j))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438747"/>
            <a:ext cx="1226483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pply (R-specific)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77498" y="1203201"/>
            <a:ext cx="98174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 R, </a:t>
            </a:r>
            <a:r>
              <a:rPr lang="en-US" sz="32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lapply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another method that is specifically designed to run functions and save to list objects. Since the result is a list,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do.call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required to convert a list to a data frame.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89908" y="4224386"/>
            <a:ext cx="974354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ut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(1:10, function(x){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      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(x))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})</a:t>
            </a:r>
          </a:p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do.call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out)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081420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2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tips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6099" y="1835184"/>
            <a:ext cx="67273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print()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help log where you are in your loop. It’s standard to place the index value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in the statement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Consider using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Sys.time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time your loops to get a sense of performance. </a:t>
            </a: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contents of your loop first before trying to put into the loop. Test it on a few cases to see if it works.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774" y="1835184"/>
            <a:ext cx="371829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774" y="3174012"/>
            <a:ext cx="371829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Sys.time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Sys.time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- b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6158" y="2022320"/>
            <a:ext cx="9817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Fibonacci numbers are defined as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	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n-1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n-2</a:t>
            </a:r>
          </a:p>
          <a:p>
            <a:pPr lvl="0"/>
            <a:endParaRPr lang="en-US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numbers that are defined as the sum of the preceding two numbers. For example, given an initial sequence of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“0, 1”,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next five numbers are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“1, 2, 3, 5”. Write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to get the 100</a:t>
            </a:r>
            <a:r>
              <a:rPr lang="en-US" sz="3200" baseline="30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Fibonacci number.</a:t>
            </a:r>
          </a:p>
        </p:txBody>
      </p:sp>
    </p:spTree>
    <p:extLst>
      <p:ext uri="{BB962C8B-B14F-4D97-AF65-F5344CB8AC3E}">
        <p14:creationId xmlns:p14="http://schemas.microsoft.com/office/powerpoint/2010/main" val="1495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031" y="1959974"/>
            <a:ext cx="974354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ption(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scipen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=999)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0031" y="5437849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3200" smtClean="0">
                <a:latin typeface="Courier New" charset="0"/>
                <a:ea typeface="Courier New" charset="0"/>
                <a:cs typeface="Courier New" charset="0"/>
              </a:rPr>
              <a:t>Answer: 354224848179261915075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9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08977"/>
            <a:ext cx="696503" cy="14391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63353" y="591215"/>
            <a:ext cx="44430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 longer met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19997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26" name="U-Turn Arrow 25"/>
          <p:cNvSpPr/>
          <p:nvPr/>
        </p:nvSpPr>
        <p:spPr>
          <a:xfrm>
            <a:off x="2493010" y="303644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>
            <a:off x="4001185" y="3020579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5469312" y="300248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96584" y="29567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643747" y="2940942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flipV="1">
            <a:off x="1692979" y="4912395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flipV="1">
            <a:off x="3153118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flipV="1">
            <a:off x="4680390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V="1">
            <a:off x="6207662" y="492174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V="1">
            <a:off x="7714011" y="4973803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7916290" y="25898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92491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a logical statement, while loops continue to iterate so as long as the logical statement is TRUE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times, an index value needs to be advanced within the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4694" y="3897506"/>
            <a:ext cx="89086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&lt;- 0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while(temp &lt; 100){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print(paste(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It’s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temp, "F, still cool"))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temp + 2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Too hot now.")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27" y="276447"/>
            <a:ext cx="7270891" cy="606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9300" y="809300"/>
            <a:ext cx="3586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SNAP Benefits for FY2017</a:t>
            </a:r>
          </a:p>
        </p:txBody>
      </p:sp>
    </p:spTree>
    <p:extLst>
      <p:ext uri="{BB962C8B-B14F-4D97-AF65-F5344CB8AC3E}">
        <p14:creationId xmlns:p14="http://schemas.microsoft.com/office/powerpoint/2010/main" val="1263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77544"/>
            <a:ext cx="10226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the function f(x) = 1/x, at what value of x does the percent change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between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i-1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fall below 0.03%? Assume the function’s lower bound is x=2.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1" y="645204"/>
            <a:ext cx="152974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118" y="1840106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while(delta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400" smtClean="0">
                <a:latin typeface="Courier New" charset="0"/>
                <a:ea typeface="Courier New" charset="0"/>
                <a:cs typeface="Courier New" charset="0"/>
              </a:rPr>
              <a:t>0.003){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f0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&lt;- 1/(x-1)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f1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&lt;- 1/x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delta &lt;- abs(f1/f0 - 1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x + 1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x-1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User-defined functions are a set of code that accept an input, work in sequence to produce a result. Functions operate with specific parameters, much like the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mean()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gsub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methods.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263" y="3970282"/>
            <a:ext cx="890863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function(param1, param2,...){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statements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write your own function?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efficiently process and handle data on an ongoing basis (e.g. automate analyses, visualizations, data cleansing)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new algorithms for prediction and research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new libraries to do higher level tasks (example: ggplot2 came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from somewhere!)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505821"/>
            <a:ext cx="697384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#Create data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(123)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x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(100,10,3)</a:t>
            </a:r>
          </a:p>
          <a:p>
            <a:pPr marL="57150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(100,50,4)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434523"/>
            <a:ext cx="10517142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#The real COV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cov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#Function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cov2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function(x, y){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z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sum((x - mean(x)) * (y - mean(y))) / (length(x)-1)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return(z)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#Check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cov2(x, 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58" y="2901088"/>
            <a:ext cx="974354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the Fibonacci sequence into a function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fibseq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with parameters n0, n1, and high (nth number)</a:t>
            </a:r>
          </a:p>
        </p:txBody>
      </p:sp>
    </p:spTree>
    <p:extLst>
      <p:ext uri="{BB962C8B-B14F-4D97-AF65-F5344CB8AC3E}">
        <p14:creationId xmlns:p14="http://schemas.microsoft.com/office/powerpoint/2010/main" val="6698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43749" y="1480681"/>
            <a:ext cx="9909721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ibseq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function(n0, n1, high){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Desc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: returns Fibonacci sequence to the nth position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   n0 = first number in sequence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  n1 = second number in sequence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	  high = nth position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1:(high - 1)){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n0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n1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return(f)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6409" y="659220"/>
            <a:ext cx="10132946" cy="5231217"/>
            <a:chOff x="1353879" y="871871"/>
            <a:chExt cx="9131300" cy="47141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9" r="-1304"/>
            <a:stretch/>
          </p:blipFill>
          <p:spPr>
            <a:xfrm>
              <a:off x="1353879" y="871871"/>
              <a:ext cx="9131300" cy="1179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79" y="2051051"/>
              <a:ext cx="8980968" cy="3534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Which is more readable?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Etiquette and Style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463" y="2264413"/>
            <a:ext cx="36402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lvl="0" indent="-17463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&lt;- 1;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arbitrarycalculation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function(x){  return(sum(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(x)))}for(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in 1:10){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arbitrarycalculation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);print(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);};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2243" y="2264412"/>
            <a:ext cx="6748019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#Initiate with new value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&lt;- 1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#Write an arbitrary function to process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function(x){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return(sum(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(x)))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#Loop for 1 to 10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 1:10){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Unreadable code is unusable code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8870" y="1803878"/>
            <a:ext cx="10794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point of writing code is so that it can be re-used and transparently codify your workflow.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i="1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You are not writing code for yourself</a:t>
            </a: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You should be writing code for others to adopt and use.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ensure usability of code, there are code styles and etiquette.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Etiquette: In code and file structures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767302"/>
            <a:ext cx="10794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Coding style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How code is written in a unified fashion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File flow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How files are managed and used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6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            Coding Style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469998"/>
            <a:ext cx="107947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Google’s code style guide: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https</a:t>
            </a: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://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google.github.io/styleguide/Rguide.xml</a:t>
            </a:r>
            <a:endParaRPr lang="en-US" sz="2800" b="1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58" y="2582910"/>
            <a:ext cx="10810374" cy="36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File names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4892828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File Names and Paths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64" y="2264412"/>
            <a:ext cx="458300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file_name.R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rocessing_functions.R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40474" y="2264412"/>
            <a:ext cx="65395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Names should be meaningful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 all files, use underscores instead of spaces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 scripts should always be written with a capital R (.R)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460" y="409039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Paths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7462" y="4711531"/>
            <a:ext cx="458301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data/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raw_files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/folder_1</a:t>
            </a:r>
          </a:p>
          <a:p>
            <a:pPr marL="17463" indent="-17463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data/scripts/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data_processing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40472" y="4711531"/>
            <a:ext cx="65395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Paths (directories) should be named in a logical fashion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There should not be any spaces as this may cause problems in certain languages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Identifiers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67839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Identifiers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97880" y="2264412"/>
            <a:ext cx="422478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variable.name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var.names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x.var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462" y="2264412"/>
            <a:ext cx="5266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Variable names should be lower case and no spaces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7880" y="3808875"/>
            <a:ext cx="4224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function(x){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return(sum(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(x)))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462" y="3780210"/>
            <a:ext cx="40791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Functions should be named with spaces with the second word [if any] in proper case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Function annotation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1" y="645204"/>
            <a:ext cx="14952463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Function Annotation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464" y="2264412"/>
            <a:ext cx="496808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newFunc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function(x, y){</a:t>
            </a:r>
          </a:p>
          <a:p>
            <a:pPr marL="17463" indent="-17463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# Function description goes here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  x = describe input x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  y = describe input y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Returns:</a:t>
            </a:r>
          </a:p>
          <a:p>
            <a:pPr marL="17463" indent="-17463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#   Describe output of function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z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x * y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return(z)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2990" y="2395130"/>
            <a:ext cx="5737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Functions should be annotated with a description of what the function does, description of the input parameters, and what it returns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Indentation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67839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Spacing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64" y="2264412"/>
            <a:ext cx="422478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Two spaces, not indent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0670" y="2264412"/>
            <a:ext cx="6539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Ident code with two spaces rather than a tab. Tabs may effect the processing of code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462" y="344666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Spaces around operators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464" y="4067801"/>
            <a:ext cx="422478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b="1" u="sng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Good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: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data[data == 10]</a:t>
            </a:r>
          </a:p>
          <a:p>
            <a:pPr marL="17463" indent="-17463"/>
            <a:r>
              <a:rPr lang="en-US" sz="2000" b="1" u="sng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Bad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: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data[data==10]</a:t>
            </a:r>
            <a:endParaRPr lang="en-US" sz="2000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0670" y="3962297"/>
            <a:ext cx="6539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Place space around each operator +, -, *, ==, etc.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904" y="3808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62" y="494938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Maximum Characters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7464" y="5570521"/>
            <a:ext cx="422478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 80 characters 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0670" y="5570521"/>
            <a:ext cx="6539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Each line should have a maximum of 80 characters as text wrapping is not a feature in scripts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769830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Other etiquette points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767302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 save passwords, API keys or other private information in your scripts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6" y="1166648"/>
            <a:ext cx="9987504" cy="432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are one of the most used tools to upsell products. Orgs that use rec engines: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673" y="3165114"/>
            <a:ext cx="302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Netflix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Amazon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Ebay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4901" y="3165114"/>
            <a:ext cx="5502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Dating services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Pandora/Spotify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158" y="5000299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Any organization with many products and repeat could benefit from a rec engine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often times are driven by preferences as revealed by users on websites: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Views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Likes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Purchases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Ratings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4927"/>
              </p:ext>
            </p:extLst>
          </p:nvPr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653767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People with similar purchasing behaviors are more likely to accept product recommendations.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480681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Jake and Amy both purchase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insulin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syringes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Since Amy purchased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Jake might also need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pads.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7630" y="1606158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Neosporin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what item should be recommended? The result is intuitive and can be quantified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0" y="1830143"/>
            <a:ext cx="10340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 measures the angle between two non-zero vectors. Pearson’s Correlation is the mean-centered version.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52850" y="4778375"/>
            <a:ext cx="10761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X and Y are binary vectors. When binary data, cosine similarity is bound between 0 and 1, where 0 is no correlation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8485"/>
              </p:ext>
            </p:extLst>
          </p:nvPr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588882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Item-based filtering requires a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x </a:t>
            </a:r>
            <a:r>
              <a:rPr lang="en-US" sz="3200" b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cosine similarity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matrix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that allows for ranking similarly purchased items.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Bandaid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which item(s) should be paired?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75334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Public Policy Use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Call centers can be automatically fed types of products and alerts to callers when certain services are requested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Medical centers and social services can provide recommendations of other services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04011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Considerations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539625"/>
            <a:ext cx="97261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Types of measures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Ratings, views, purchases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Dependent on user base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wisdom of the crowds good if people have similar behavior, but pockets of atypical users skew results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Sparsity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More items higher chance of many blanks.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Computation</a:t>
            </a:r>
            <a:r>
              <a:rPr lang="en-US" sz="28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For large number of items, computation will take a while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full example: 1900 x 17900 matrix requires 4 hours.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1900 x 500 item example: &lt; 1 min.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419789"/>
            <a:ext cx="7023100" cy="613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Chapter 4 –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#2 due before Lecture 4 starts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774700"/>
            <a:ext cx="91059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21626</TotalTime>
  <Words>3240</Words>
  <Application>Microsoft Macintosh PowerPoint</Application>
  <PresentationFormat>Widescreen</PresentationFormat>
  <Paragraphs>984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Avenir Book</vt:lpstr>
      <vt:lpstr>Calibri</vt:lpstr>
      <vt:lpstr>Calibri Light</vt:lpstr>
      <vt:lpstr>Cambria Math</vt:lpstr>
      <vt:lpstr>Cordia New</vt:lpstr>
      <vt:lpstr>Courier New</vt:lpstr>
      <vt:lpstr>Helvetica</vt:lpstr>
      <vt:lpstr>Helvetica Neue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255</cp:revision>
  <cp:lastPrinted>2017-01-30T05:21:35Z</cp:lastPrinted>
  <dcterms:created xsi:type="dcterms:W3CDTF">2017-01-08T03:44:27Z</dcterms:created>
  <dcterms:modified xsi:type="dcterms:W3CDTF">2017-11-10T18:15:25Z</dcterms:modified>
</cp:coreProperties>
</file>